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26"/>
  </p:handoutMasterIdLst>
  <p:sldIdLst>
    <p:sldId id="256" r:id="rId3"/>
    <p:sldId id="257" r:id="rId5"/>
    <p:sldId id="258" r:id="rId6"/>
    <p:sldId id="261" r:id="rId7"/>
    <p:sldId id="266" r:id="rId8"/>
    <p:sldId id="269" r:id="rId9"/>
    <p:sldId id="272" r:id="rId10"/>
    <p:sldId id="259" r:id="rId11"/>
    <p:sldId id="278" r:id="rId12"/>
    <p:sldId id="279" r:id="rId13"/>
    <p:sldId id="280" r:id="rId14"/>
    <p:sldId id="281" r:id="rId15"/>
    <p:sldId id="260" r:id="rId16"/>
    <p:sldId id="263" r:id="rId17"/>
    <p:sldId id="291" r:id="rId18"/>
    <p:sldId id="292" r:id="rId19"/>
    <p:sldId id="293" r:id="rId20"/>
    <p:sldId id="294" r:id="rId21"/>
    <p:sldId id="264" r:id="rId22"/>
    <p:sldId id="287" r:id="rId23"/>
    <p:sldId id="286" r:id="rId24"/>
    <p:sldId id="265" r:id="rId25"/>
  </p:sldIdLst>
  <p:sldSz cx="12192000" cy="6858000"/>
  <p:notesSz cx="7103745" cy="10234295"/>
  <p:embeddedFontLst>
    <p:embeddedFont>
      <p:font typeface="PingFang SC Regular" panose="020B0400000000000000" charset="-122"/>
      <p:regular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 userDrawn="1">
          <p15:clr>
            <a:srgbClr val="A4A3A4"/>
          </p15:clr>
        </p15:guide>
        <p15:guide id="2" pos="38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56"/>
        <p:guide pos="38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tags" Target="../tags/tag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tags" Target="../tags/tag11.xml"/><Relationship Id="rId3" Type="http://schemas.openxmlformats.org/officeDocument/2006/relationships/image" Target="../media/image6.png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>
                <a:effectLst/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ClickHouse</a:t>
            </a:r>
            <a:r>
              <a:rPr lang="zh-CN" altLang="en-US" dirty="0">
                <a:effectLst/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在</a:t>
            </a:r>
            <a:r>
              <a:rPr lang="en-US" altLang="zh-CN" dirty="0">
                <a:effectLst/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</a:t>
            </a:r>
            <a:r>
              <a:rPr lang="zh-CN" altLang="en-US" dirty="0">
                <a:effectLst/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站标签和多维分析场景的</a:t>
            </a:r>
            <a:r>
              <a:rPr lang="zh-CN" altLang="en-US" dirty="0">
                <a:effectLst/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实践</a:t>
            </a:r>
            <a:endParaRPr lang="zh-CN" altLang="en-US" dirty="0">
              <a:effectLst/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 anchor="ctr" anchorCtr="0"/>
          <a:lstStyle/>
          <a:p>
            <a:r>
              <a:rPr lang="en-US" altLang="zh-CN" dirty="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bilibili    </a:t>
            </a:r>
            <a:r>
              <a:rPr lang="zh-CN" altLang="en-US" dirty="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张弛</a:t>
            </a:r>
            <a:endParaRPr lang="zh-CN" altLang="en-US" dirty="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  <p:custDataLst>
              <p:tags r:id="rId1"/>
            </p:custDataLst>
          </p:nvPr>
        </p:nvSpPr>
        <p:spPr>
          <a:xfrm>
            <a:off x="1461770" y="544830"/>
            <a:ext cx="10123170" cy="1179830"/>
          </a:xfrm>
        </p:spPr>
        <p:txBody>
          <a:bodyPr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字典映射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流程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pic>
        <p:nvPicPr>
          <p:cNvPr id="6" name="图片 5" descr="未命名文件 (3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435" y="1449705"/>
            <a:ext cx="6527800" cy="50596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071995" y="2274570"/>
            <a:ext cx="451294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字典服务有多个实例，无状态，无锁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利用分布式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KV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提供的原子操作来保证映射正确性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keys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的序列化方式需保证多端一致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values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以大端存储，提升反向查询性能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  <p:custDataLst>
              <p:tags r:id="rId1"/>
            </p:custDataLst>
          </p:nvPr>
        </p:nvSpPr>
        <p:spPr>
          <a:xfrm>
            <a:off x="1461770" y="544830"/>
            <a:ext cx="10123170" cy="1179830"/>
          </a:xfrm>
        </p:spPr>
        <p:txBody>
          <a:bodyPr/>
          <a:p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ClickHouse Bitmap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计算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优化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61770" y="1564640"/>
            <a:ext cx="8913495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sharding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分布</a:t>
            </a:r>
            <a:endParaRPr lang="zh-CN" altLang="en-US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按照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</a:t>
            </a:r>
            <a:r>
              <a:rPr lang="en-US" altLang="zh-CN" sz="1600">
                <a:solidFill>
                  <a:srgbClr val="00B05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value / 65536 % shards </a:t>
            </a:r>
            <a:r>
              <a:rPr lang="zh-CN" altLang="en-US" sz="16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规则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拆分映射值后生成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导入相应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ClickHouse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节点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使用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cluster + view 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改写查询语句，使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计算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尽可能在本地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进行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100000"/>
              </a:lnSpc>
              <a:buFont typeface="Arial" panose="020B0604020202090204" pitchFamily="34" charset="0"/>
              <a:buNone/>
            </a:pP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减小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计算粒度</a:t>
            </a:r>
            <a:endParaRPr lang="en-US" altLang="zh-CN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加载比较耗时，使用更小的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index granularity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可避免不必要的数据读取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且可使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ClickHouse pipeline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中各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stream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之间任务分布更加均匀</a:t>
            </a:r>
            <a:endParaRPr lang="en-US" altLang="zh-CN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100000"/>
              </a:lnSpc>
              <a:buFont typeface="Arial" panose="020B0604020202090204" pitchFamily="34" charset="0"/>
              <a:buNone/>
            </a:pPr>
            <a:endParaRPr lang="zh-CN" altLang="en-US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CPU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指令集优化</a:t>
            </a:r>
            <a:endParaRPr lang="zh-CN" altLang="en-US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ClickHouse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默认不开启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AVX2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等指令集优化，在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bitmap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部分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操作中，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AVX2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指令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集可带来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3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倍以上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提升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  <p:custDataLst>
              <p:tags r:id="rId1"/>
            </p:custDataLst>
          </p:nvPr>
        </p:nvSpPr>
        <p:spPr>
          <a:xfrm>
            <a:off x="1271905" y="544830"/>
            <a:ext cx="10123170" cy="1179830"/>
          </a:xfrm>
        </p:spPr>
        <p:txBody>
          <a:bodyPr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优化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效果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2043430" y="3276600"/>
          <a:ext cx="4824095" cy="2667000"/>
        </p:xfrm>
        <a:graphic>
          <a:graphicData uri="http://schemas.openxmlformats.org/drawingml/2006/table">
            <a:tbl>
              <a:tblPr firstRow="1" bandCol="1">
                <a:tableStyleId>{B301B821-A1FF-4177-AEE7-76D212191A09}</a:tableStyleId>
              </a:tblPr>
              <a:tblGrid>
                <a:gridCol w="2287270"/>
                <a:gridCol w="1271905"/>
                <a:gridCol w="126492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  <a:cs typeface="PingFang SC Regular" panose="020B0400000000000000" charset="-122"/>
                        </a:rPr>
                        <a:t>耗时</a:t>
                      </a: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  <a:cs typeface="PingFang SC Regular" panose="020B0400000000000000" charset="-122"/>
                        </a:rPr>
                        <a:t>(ms)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  <a:cs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  <a:cs typeface="PingFang SC Regular" panose="020B0400000000000000" charset="-122"/>
                        </a:rPr>
                        <a:t>内存消耗</a:t>
                      </a: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  <a:cs typeface="PingFang SC Regular" panose="020B0400000000000000" charset="-122"/>
                        </a:rPr>
                        <a:t>(MB)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  <a:cs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groupBitmap(id)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273497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7844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groupBitmapOr(rbm)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65156</a:t>
                      </a:r>
                      <a:endParaRPr lang="zh-CN" altLang="en-US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7983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BitmapOr(rbm)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27670</a:t>
                      </a:r>
                      <a:endParaRPr lang="zh-CN" altLang="en-US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4113</a:t>
                      </a:r>
                      <a:endParaRPr lang="zh-CN" altLang="en-US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BitmapAnd(rbm)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25693</a:t>
                      </a:r>
                      <a:endParaRPr lang="zh-CN" altLang="en-US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4239</a:t>
                      </a:r>
                      <a:endParaRPr lang="zh-CN" altLang="en-US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7342505" y="3276600"/>
          <a:ext cx="4824095" cy="2667000"/>
        </p:xfrm>
        <a:graphic>
          <a:graphicData uri="http://schemas.openxmlformats.org/drawingml/2006/table">
            <a:tbl>
              <a:tblPr firstRow="1" bandCol="1">
                <a:tableStyleId>{B301B821-A1FF-4177-AEE7-76D212191A09}</a:tableStyleId>
              </a:tblPr>
              <a:tblGrid>
                <a:gridCol w="1271905"/>
                <a:gridCol w="126492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  <a:cs typeface="PingFang SC Regular" panose="020B0400000000000000" charset="-122"/>
                        </a:rPr>
                        <a:t>耗时</a:t>
                      </a: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  <a:cs typeface="PingFang SC Regular" panose="020B0400000000000000" charset="-122"/>
                        </a:rPr>
                        <a:t>(ms)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  <a:cs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  <a:cs typeface="PingFang SC Regular" panose="020B0400000000000000" charset="-122"/>
                        </a:rPr>
                        <a:t>内存消耗</a:t>
                      </a: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  <a:cs typeface="PingFang SC Regular" panose="020B0400000000000000" charset="-122"/>
                        </a:rPr>
                        <a:t>(MB)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  <a:cs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43021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205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343</a:t>
                      </a:r>
                      <a:endParaRPr lang="zh-CN" altLang="en-US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154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143</a:t>
                      </a:r>
                      <a:endParaRPr lang="zh-CN" altLang="en-US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10</a:t>
                      </a: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3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151</a:t>
                      </a:r>
                      <a:endParaRPr lang="zh-CN" altLang="en-US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10</a:t>
                      </a:r>
                      <a:r>
                        <a:rPr lang="en-US" altLang="zh-CN" sz="1400">
                          <a:latin typeface="PingFang SC Regular" panose="020B0400000000000000" charset="-122"/>
                          <a:ea typeface="PingFang SC Regular" panose="020B0400000000000000" charset="-122"/>
                        </a:rPr>
                        <a:t>1</a:t>
                      </a:r>
                      <a:endParaRPr lang="en-US" altLang="zh-CN" sz="1400">
                        <a:latin typeface="PingFang SC Regular" panose="020B0400000000000000" charset="-122"/>
                        <a:ea typeface="PingFang SC Regular" panose="020B0400000000000000" charset="-122"/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5166360" y="2753360"/>
            <a:ext cx="925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优化前</a:t>
            </a:r>
            <a:endParaRPr lang="zh-CN" altLang="en-US">
              <a:solidFill>
                <a:srgbClr val="FF0000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8148320" y="2753360"/>
            <a:ext cx="925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00B050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优化后</a:t>
            </a:r>
            <a:endParaRPr lang="zh-CN" altLang="en-US">
              <a:solidFill>
                <a:srgbClr val="00B050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71905" y="1623060"/>
            <a:ext cx="93033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使用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device id (String)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作为测试数据集，分别用新老字典服务映射为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Long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值，并导入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ClickHouse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，通过对明细数据和聚合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数据做计算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(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单机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)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7550" y="2766060"/>
            <a:ext cx="10515600" cy="1325563"/>
          </a:xfrm>
        </p:spPr>
        <p:txBody>
          <a:bodyPr/>
          <a:p>
            <a:pPr algn="ctr"/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业务落地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4130" y="440055"/>
            <a:ext cx="9869170" cy="1144270"/>
          </a:xfrm>
        </p:spPr>
        <p:txBody>
          <a:bodyPr/>
          <a:p>
            <a:pPr algn="l"/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标签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(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用户画像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)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pic>
        <p:nvPicPr>
          <p:cNvPr id="3" name="图片 2" descr="未命名文件 (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44185" y="1629410"/>
            <a:ext cx="5878195" cy="35998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94130" y="2175510"/>
            <a:ext cx="406400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明细数据不出仓，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ClickHouse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仅存储和计算标签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Bitmap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使用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Spark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加工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大批量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数据，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直接生成标签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使用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Trino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灵活指定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条件实时查询明细数据并生成标签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Bitmap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84960" y="5351145"/>
            <a:ext cx="64979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通过改进的字典映射服务，结合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计算优化，给标签人群圈选、行为分析等多个场景带来最多百倍性能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提升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  <p:custDataLst>
              <p:tags r:id="rId1"/>
            </p:custDataLst>
          </p:nvPr>
        </p:nvSpPr>
        <p:spPr>
          <a:xfrm>
            <a:off x="1271905" y="544830"/>
            <a:ext cx="10123170" cy="1179830"/>
          </a:xfrm>
        </p:spPr>
        <p:txBody>
          <a:bodyPr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Bit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Sliced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Index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32865" y="1531620"/>
            <a:ext cx="56724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除了通过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交并操作来进行人群圈选，还需基于人群包计算各种统计指标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96405" y="1027430"/>
            <a:ext cx="5106670" cy="28765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705600" y="4181475"/>
            <a:ext cx="2863850" cy="2373630"/>
          </a:xfrm>
          <a:prstGeom prst="rect">
            <a:avLst/>
          </a:prstGeom>
        </p:spPr>
      </p:pic>
      <p:sp>
        <p:nvSpPr>
          <p:cNvPr id="6" name="下箭头 5"/>
          <p:cNvSpPr/>
          <p:nvPr/>
        </p:nvSpPr>
        <p:spPr>
          <a:xfrm>
            <a:off x="8068945" y="3880485"/>
            <a:ext cx="137795" cy="300990"/>
          </a:xfrm>
          <a:prstGeom prst="down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332865" y="2883535"/>
            <a:ext cx="522541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若需计算某个标签人群的一些指标，需要：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导出人群包明细，与指标明细表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JOIN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，再通过聚合计算完成统计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通过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bitmapContains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，从指标明细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表中过滤相关数据完成聚合计算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  <p:custDataLst>
              <p:tags r:id="rId1"/>
            </p:custDataLst>
          </p:nvPr>
        </p:nvSpPr>
        <p:spPr>
          <a:xfrm>
            <a:off x="1271905" y="544830"/>
            <a:ext cx="10123170" cy="1179830"/>
          </a:xfrm>
        </p:spPr>
        <p:txBody>
          <a:bodyPr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Bit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Sliced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Index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61135" y="288353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87450" y="1572895"/>
            <a:ext cx="9290685" cy="355409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71905" y="5142230"/>
            <a:ext cx="82886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将指标明细表转换为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BSI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存储，基于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BSI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做计算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(</a:t>
            </a:r>
            <a:r>
              <a:rPr lang="zh-CN" altLang="en-US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仅适用于正整数指标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)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，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相比结合明细表查询效率更高，最多可提升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数十倍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  <p:custDataLst>
              <p:tags r:id="rId1"/>
            </p:custDataLst>
          </p:nvPr>
        </p:nvSpPr>
        <p:spPr>
          <a:xfrm>
            <a:off x="1271905" y="544830"/>
            <a:ext cx="10123170" cy="1179830"/>
          </a:xfrm>
        </p:spPr>
        <p:txBody>
          <a:bodyPr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Bit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Sliced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Index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61135" y="288353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11580" y="1414145"/>
            <a:ext cx="8244840" cy="46189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  <p:custDataLst>
              <p:tags r:id="rId1"/>
            </p:custDataLst>
          </p:nvPr>
        </p:nvSpPr>
        <p:spPr>
          <a:xfrm>
            <a:off x="1271905" y="544830"/>
            <a:ext cx="10123170" cy="1179830"/>
          </a:xfrm>
        </p:spPr>
        <p:txBody>
          <a:bodyPr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Bit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Sliced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Index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61135" y="288353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316355" y="1438275"/>
            <a:ext cx="6960870" cy="48336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5875" y="463550"/>
            <a:ext cx="9877425" cy="1120775"/>
          </a:xfrm>
        </p:spPr>
        <p:txBody>
          <a:bodyPr/>
          <a:p>
            <a:pPr algn="l"/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多维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指标分析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85875" y="1351915"/>
            <a:ext cx="59042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对于多维度去重计数指标计算，为满足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高性能低延迟查询需求，使用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ClickHouse+Bitmap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来加速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303145" y="3009265"/>
            <a:ext cx="6155690" cy="2390140"/>
            <a:chOff x="1782" y="4593"/>
            <a:chExt cx="9694" cy="3764"/>
          </a:xfrm>
        </p:grpSpPr>
        <p:sp>
          <p:nvSpPr>
            <p:cNvPr id="18" name="文本框 17"/>
            <p:cNvSpPr txBox="1"/>
            <p:nvPr>
              <p:custDataLst>
                <p:tags r:id="rId1"/>
              </p:custDataLst>
            </p:nvPr>
          </p:nvSpPr>
          <p:spPr>
            <a:xfrm>
              <a:off x="1782" y="4848"/>
              <a:ext cx="3960" cy="2178"/>
            </a:xfrm>
            <a:prstGeom prst="rect">
              <a:avLst/>
            </a:prstGeom>
            <a:noFill/>
            <a:ln w="12700" cmpd="sng">
              <a:solidFill>
                <a:schemeClr val="bg1">
                  <a:lumMod val="50000"/>
                </a:schemeClr>
              </a:solidFill>
              <a:prstDash val="solid"/>
            </a:ln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SELECT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    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dim</a:t>
              </a: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,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    count(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  <a:sym typeface="+mn-ea"/>
                </a:rPr>
                <a:t>d</a:t>
              </a: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  <a:sym typeface="+mn-ea"/>
                </a:rPr>
                <a:t>istinct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  <a:sym typeface="+mn-ea"/>
                </a:rPr>
                <a:t> 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id</a:t>
              </a: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)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FROM tbl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GROUP BY 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dim</a:t>
              </a:r>
              <a:endPara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</p:txBody>
        </p:sp>
        <p:sp>
          <p:nvSpPr>
            <p:cNvPr id="19" name="文本框 18"/>
            <p:cNvSpPr txBox="1"/>
            <p:nvPr>
              <p:custDataLst>
                <p:tags r:id="rId2"/>
              </p:custDataLst>
            </p:nvPr>
          </p:nvSpPr>
          <p:spPr>
            <a:xfrm>
              <a:off x="7335" y="4593"/>
              <a:ext cx="4141" cy="2585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SELECT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    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  <a:sym typeface="+mn-ea"/>
                </a:rPr>
                <a:t>dim_value as dim</a:t>
              </a: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,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 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   </a:t>
              </a:r>
              <a:r>
                <a:rPr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groupBitmapOr(rbm)</a:t>
              </a:r>
              <a:endParaRPr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FROM 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rbm_</a:t>
              </a: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tbl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WHERE 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dim_name = ‘dim’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GROUP BY </a:t>
              </a:r>
              <a:r>
                <a:rPr lang="en-US" altLang="zh-CN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dim_value</a:t>
              </a:r>
              <a:endPara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3"/>
              </p:custDataLst>
            </p:nvPr>
          </p:nvSpPr>
          <p:spPr>
            <a:xfrm>
              <a:off x="5025" y="7777"/>
              <a:ext cx="295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PingFang SC Regular" panose="020B0400000000000000" charset="-122"/>
                  <a:ea typeface="PingFang SC Regular" panose="020B0400000000000000" charset="-122"/>
                </a:rPr>
                <a:t>单维度去重计数</a:t>
              </a:r>
              <a:endParaRPr lang="zh-CN" altLang="en-US">
                <a:latin typeface="PingFang SC Regular" panose="020B0400000000000000" charset="-122"/>
                <a:ea typeface="PingFang SC Regular" panose="020B0400000000000000" charset="-122"/>
              </a:endParaRPr>
            </a:p>
          </p:txBody>
        </p:sp>
        <p:sp>
          <p:nvSpPr>
            <p:cNvPr id="21" name="右箭头 20"/>
            <p:cNvSpPr/>
            <p:nvPr>
              <p:custDataLst>
                <p:tags r:id="rId4"/>
              </p:custDataLst>
            </p:nvPr>
          </p:nvSpPr>
          <p:spPr>
            <a:xfrm>
              <a:off x="6071" y="5768"/>
              <a:ext cx="935" cy="403"/>
            </a:xfrm>
            <a:prstGeom prst="rightArrow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54125" y="638175"/>
            <a:ext cx="9909175" cy="946150"/>
          </a:xfrm>
        </p:spPr>
        <p:txBody>
          <a:bodyPr/>
          <a:p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目录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54760" y="1825625"/>
            <a:ext cx="9885680" cy="4351655"/>
          </a:xfrm>
        </p:spPr>
        <p:txBody>
          <a:bodyPr/>
          <a:p>
            <a:pPr>
              <a:lnSpc>
                <a:spcPct val="20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背景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20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字典映射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&amp;Bitmap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计算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优化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20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业务落地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0" indent="0">
              <a:buNone/>
            </a:pP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5875" y="463550"/>
            <a:ext cx="9877425" cy="1120775"/>
          </a:xfrm>
        </p:spPr>
        <p:txBody>
          <a:bodyPr/>
          <a:p>
            <a:pPr algn="l"/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多维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指标分析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423035" y="1766570"/>
            <a:ext cx="5371465" cy="2980690"/>
            <a:chOff x="2412" y="4364"/>
            <a:chExt cx="8459" cy="4694"/>
          </a:xfrm>
        </p:grpSpPr>
        <p:sp>
          <p:nvSpPr>
            <p:cNvPr id="9" name="文本框 8"/>
            <p:cNvSpPr txBox="1"/>
            <p:nvPr>
              <p:custDataLst>
                <p:tags r:id="rId1"/>
              </p:custDataLst>
            </p:nvPr>
          </p:nvSpPr>
          <p:spPr>
            <a:xfrm>
              <a:off x="2412" y="4364"/>
              <a:ext cx="8459" cy="3947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noAutofit/>
            </a:bodyPr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CREATE TABLE rbm_tbl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(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    `dim_name` String,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    `dim_value` String,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    `rbm` AggregateFunction(groupBitmap, UInt64)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)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ENGINE = AggregatingMergeTree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ORDER BY (dim_name, dim_value)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2">
                      <a:lumMod val="50000"/>
                    </a:schemeClr>
                  </a:solidFill>
                  <a:latin typeface="Monaco" charset="0"/>
                  <a:ea typeface="PingFang SC Regular" panose="020B0400000000000000" charset="-122"/>
                  <a:cs typeface="Monaco" charset="0"/>
                </a:rPr>
                <a:t>SETTINGS index_granularity = 128</a:t>
              </a:r>
              <a:endPara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4980" y="8478"/>
              <a:ext cx="311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latin typeface="PingFang SC Regular" panose="020B0400000000000000" charset="-122"/>
                  <a:ea typeface="PingFang SC Regular" panose="020B0400000000000000" charset="-122"/>
                  <a:cs typeface="PingFang SC Regular" panose="020B0400000000000000" charset="-122"/>
                </a:rPr>
                <a:t>rbm</a:t>
              </a:r>
              <a:r>
                <a:rPr lang="zh-CN" altLang="en-US">
                  <a:latin typeface="PingFang SC Regular" panose="020B0400000000000000" charset="-122"/>
                  <a:ea typeface="PingFang SC Regular" panose="020B0400000000000000" charset="-122"/>
                  <a:cs typeface="PingFang SC Regular" panose="020B0400000000000000" charset="-122"/>
                </a:rPr>
                <a:t>加速表定义</a:t>
              </a:r>
              <a:endPara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228840" y="1935480"/>
            <a:ext cx="4208780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使用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Spark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加工明细数据，按照多维度聚合实体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并生成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Bitmap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维度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(dim_value)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基数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较大的场景不适合使用，会生成大量小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bitmap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，计算效率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不高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5875" y="463550"/>
            <a:ext cx="9877425" cy="1120775"/>
          </a:xfrm>
        </p:spPr>
        <p:txBody>
          <a:bodyPr/>
          <a:p>
            <a:pPr algn="l"/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多维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指标分析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8265" y="2027555"/>
            <a:ext cx="2514600" cy="1641475"/>
          </a:xfrm>
          <a:prstGeom prst="rect">
            <a:avLst/>
          </a:prstGeom>
          <a:noFill/>
          <a:ln w="12700" cmpd="sng">
            <a:solidFill>
              <a:schemeClr val="bg1">
                <a:lumMod val="50000"/>
              </a:schemeClr>
            </a:solidFill>
            <a:prstDash val="solid"/>
          </a:ln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SELECT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dim1,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dim2,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count(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d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  <a:sym typeface="+mn-ea"/>
              </a:rPr>
              <a:t>istinct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  <a:sym typeface="+mn-ea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id)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FROM tbl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GROUP BY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dim1,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dim2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4903470" y="1773555"/>
            <a:ext cx="5885815" cy="396748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SELECT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dim1,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dim2,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bitmap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And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Cardinality(rbm1, rbm2)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FROM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(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SELECT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dim_value AS dim1,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endParaRPr lang="en-US" altLang="zh-CN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groupBitmapOrState(rbm)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as rbm1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FROM rbm_tbl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WHERE dim_name = 'dim1'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GROUP BY dim_value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) AS t1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CROSS JOIN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(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SELECT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dim_value AS dim2,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</a:t>
            </a:r>
            <a:endParaRPr lang="en-US" altLang="zh-CN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</a:t>
            </a: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groupBitmapOrState(rbm)</a:t>
            </a:r>
            <a:r>
              <a:rPr lang="en-US" altLang="zh-CN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as rbm2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FROM rbm_tbl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WHERE dim_name = 'dim2'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    GROUP BY dim_value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latin typeface="Monaco" charset="0"/>
                <a:ea typeface="PingFang SC Regular" panose="020B0400000000000000" charset="-122"/>
                <a:cs typeface="Monaco" charset="0"/>
              </a:rPr>
              <a:t>) AS t2</a:t>
            </a:r>
            <a:endParaRPr lang="zh-CN" altLang="en-US" sz="1400">
              <a:solidFill>
                <a:schemeClr val="bg2">
                  <a:lumMod val="50000"/>
                </a:schemeClr>
              </a:solidFill>
              <a:latin typeface="Monaco" charset="0"/>
              <a:ea typeface="PingFang SC Regular" panose="020B0400000000000000" charset="-122"/>
              <a:cs typeface="Monaco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27225" y="411226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多维度去重计数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4055110" y="2644140"/>
            <a:ext cx="593725" cy="255905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152525" y="4778375"/>
            <a:ext cx="34226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需保证实体在计算维度下唯一</a:t>
            </a:r>
            <a:endParaRPr lang="zh-CN" altLang="en-US">
              <a:solidFill>
                <a:srgbClr val="FF0000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否则计算结果不正确</a:t>
            </a:r>
            <a:endParaRPr lang="zh-CN" altLang="en-US">
              <a:solidFill>
                <a:srgbClr val="FF0000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060"/>
            <a:ext cx="10515600" cy="1325563"/>
          </a:xfrm>
        </p:spPr>
        <p:txBody>
          <a:bodyPr/>
          <a:p>
            <a:pPr algn="ctr"/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谢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谢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060"/>
            <a:ext cx="10515600" cy="1325563"/>
          </a:xfrm>
        </p:spPr>
        <p:txBody>
          <a:bodyPr anchor="ctr" anchorCtr="0"/>
          <a:p>
            <a:pPr algn="ctr"/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背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</a:rPr>
              <a:t>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</a:rPr>
              <a:t>景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1515110" y="4001770"/>
            <a:ext cx="899287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用户画像明细数据导入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ClickHouse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</a:t>
            </a:r>
            <a:r>
              <a:rPr lang="en-US" altLang="zh-CN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(</a:t>
            </a:r>
            <a:r>
              <a:rPr lang="zh-CN" altLang="en-US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非整型实体需</a:t>
            </a:r>
            <a:r>
              <a:rPr lang="zh-CN" altLang="en-US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映射</a:t>
            </a:r>
            <a:r>
              <a:rPr lang="zh-CN" altLang="en-US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为</a:t>
            </a:r>
            <a:r>
              <a:rPr lang="en-US" altLang="zh-CN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Long</a:t>
            </a:r>
            <a:r>
              <a:rPr lang="zh-CN" altLang="en-US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值</a:t>
            </a:r>
            <a:r>
              <a:rPr lang="en-US" altLang="zh-CN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)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生成标签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Bitmap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</a:t>
            </a:r>
            <a:r>
              <a:rPr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(AggregateFunction(groupBitmap, UInt64))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90204" pitchFamily="34" charset="0"/>
              <a:buAutoNum type="arabicPeriod"/>
            </a:pP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物化视图加工生成</a:t>
            </a:r>
            <a:endParaRPr lang="en-US" altLang="zh-CN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90204" pitchFamily="34" charset="0"/>
              <a:buAutoNum type="arabicPeriod"/>
            </a:pP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Insert Select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，按需实时计算生成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通过标签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Bitmap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的交并等计算，为标签各类场景提供服务</a:t>
            </a:r>
            <a:endParaRPr lang="zh-CN" altLang="en-US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127760" y="258445"/>
            <a:ext cx="10035540" cy="1325880"/>
          </a:xfrm>
        </p:spPr>
        <p:txBody>
          <a:bodyPr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标签服务</a:t>
            </a:r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&amp;ClickHouse</a:t>
            </a:r>
            <a:endParaRPr lang="en-US" altLang="zh-CN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pic>
        <p:nvPicPr>
          <p:cNvPr id="3" name="图片 2" descr="未命名文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360" y="1170305"/>
            <a:ext cx="8294370" cy="29584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468120" y="614045"/>
            <a:ext cx="9347200" cy="3990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lnSpc>
                <a:spcPct val="200000"/>
              </a:lnSpc>
              <a:buFont typeface="Arial" panose="020B0604020202090204" pitchFamily="34" charset="0"/>
              <a:buNone/>
            </a:pP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遇到的问题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数据冗余存储</a:t>
            </a:r>
            <a:endParaRPr lang="zh-CN" altLang="en-US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200000"/>
              </a:lnSpc>
              <a:buFont typeface="Arial" panose="020B0604020202090204" pitchFamily="34" charset="0"/>
              <a:buNone/>
            </a:pP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标签明细数据多来源于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Hive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表，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多次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存储造成资源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浪费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计算压力大，集群负载高</a:t>
            </a:r>
            <a:endParaRPr lang="zh-CN" altLang="en-US" sz="2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200000"/>
              </a:lnSpc>
              <a:buFont typeface="Arial" panose="020B0604020202090204" pitchFamily="34" charset="0"/>
              <a:buNone/>
            </a:pPr>
            <a:r>
              <a:rPr lang="en-US" altLang="zh-CN" sz="1600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Bitmap</a:t>
            </a:r>
            <a:r>
              <a:rPr lang="zh-CN" altLang="en-US" sz="1600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计算复杂，占用资源多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，经常出现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OOM </a:t>
            </a:r>
            <a:r>
              <a:rPr lang="en-US" altLang="zh-CN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(</a:t>
            </a:r>
            <a:r>
              <a:rPr lang="zh-CN" altLang="en-US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旧版本</a:t>
            </a:r>
            <a:r>
              <a:rPr lang="en-US" altLang="zh-CN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ClickHouse</a:t>
            </a:r>
            <a:r>
              <a:rPr lang="zh-CN" altLang="en-US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未</a:t>
            </a:r>
            <a:r>
              <a:rPr lang="en-US" altLang="zh-CN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traking</a:t>
            </a:r>
            <a:r>
              <a:rPr lang="zh-CN" altLang="en-US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到</a:t>
            </a:r>
            <a:r>
              <a:rPr lang="en-US" altLang="zh-CN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bitmap</a:t>
            </a:r>
            <a:r>
              <a:rPr lang="zh-CN" altLang="en-US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内存消耗</a:t>
            </a:r>
            <a:r>
              <a:rPr lang="en-US" altLang="zh-CN" sz="1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)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indent="0">
              <a:lnSpc>
                <a:spcPct val="200000"/>
              </a:lnSpc>
              <a:buFont typeface="Arial" panose="020B0604020202090204" pitchFamily="34" charset="0"/>
              <a:buNone/>
            </a:pP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由于数据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sharding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写入，扩容成本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高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200000"/>
              </a:lnSpc>
              <a:buFont typeface="Arial" panose="020B0604020202090204" pitchFamily="34" charset="0"/>
              <a:buNone/>
            </a:pP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760" y="258445"/>
            <a:ext cx="4744720" cy="1325880"/>
          </a:xfrm>
        </p:spPr>
        <p:txBody>
          <a:bodyPr/>
          <a:p>
            <a:r>
              <a:rPr lang="en-US" altLang="zh-CN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Roaring Bitmap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简介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702300" y="670560"/>
            <a:ext cx="5740400" cy="54324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27760" y="1584325"/>
            <a:ext cx="5077460" cy="3553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RoaringBitmap32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，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数据按高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16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位分桶，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依据存储数量和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数据分布决定低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16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位的桶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类型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150000"/>
              </a:lnSpc>
            </a:pP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Array Container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：桶内数据个数少于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4096</a:t>
            </a:r>
            <a:endParaRPr lang="en-US" altLang="zh-CN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 Container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：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桶内数据个数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大于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4096</a:t>
            </a:r>
            <a:endParaRPr lang="en-US" altLang="zh-CN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Run Container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：使用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RLE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压缩连续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RoaringBitmap64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数据按高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32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位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分桶，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低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32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位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存储为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RoaringBitmap32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468120" y="614045"/>
            <a:ext cx="9347200" cy="38214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lnSpc>
                <a:spcPct val="200000"/>
              </a:lnSpc>
              <a:buFont typeface="Arial" panose="020B0604020202090204" pitchFamily="34" charset="0"/>
              <a:buNone/>
            </a:pP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问题</a:t>
            </a:r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分析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200000"/>
              </a:lnSpc>
              <a:buFont typeface="Arial" panose="020B0604020202090204" pitchFamily="34" charset="0"/>
              <a:buNone/>
            </a:pP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标签常使用的实体：</a:t>
            </a:r>
            <a:endParaRPr lang="zh-CN" altLang="en-US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user id (Long)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，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乱序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生成</a:t>
            </a:r>
            <a:endParaRPr lang="zh-CN" altLang="en-US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device id (String)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，由字典映射成整型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(</a:t>
            </a:r>
            <a:r>
              <a:rPr lang="zh-CN" altLang="en-US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雪花算法生成</a:t>
            </a:r>
            <a:r>
              <a:rPr lang="en-US" altLang="zh-CN" sz="16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)</a:t>
            </a:r>
            <a:endParaRPr lang="en-US" altLang="zh-CN" sz="16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indent="0">
              <a:lnSpc>
                <a:spcPct val="200000"/>
              </a:lnSpc>
              <a:buFont typeface="Arial" panose="020B0604020202090204" pitchFamily="34" charset="0"/>
              <a:buNone/>
            </a:pP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两者分布均较为稀疏，最终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生成的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几乎全部由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Array Container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组成，</a:t>
            </a:r>
            <a:endParaRPr lang="zh-CN" altLang="en-US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>
              <a:lnSpc>
                <a:spcPct val="200000"/>
              </a:lnSpc>
              <a:buFont typeface="Arial" panose="020B0604020202090204" pitchFamily="34" charset="0"/>
              <a:buNone/>
            </a:pP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占用大量内存且计算速度慢</a:t>
            </a:r>
            <a:endParaRPr lang="zh-CN" altLang="en-US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68120" y="4790440"/>
            <a:ext cx="81159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优化方向：</a:t>
            </a:r>
            <a:r>
              <a:rPr lang="zh-CN" altLang="en-US" sz="2000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将实体映射为</a:t>
            </a:r>
            <a:r>
              <a:rPr lang="zh-CN" altLang="en-US" sz="2000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连续的整型</a:t>
            </a:r>
            <a:r>
              <a:rPr lang="zh-CN" altLang="en-US" sz="2000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值，生成更紧凑的</a:t>
            </a:r>
            <a:r>
              <a:rPr lang="en-US" altLang="zh-CN" sz="2000">
                <a:solidFill>
                  <a:srgbClr val="FF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Bitmap</a:t>
            </a:r>
            <a:endParaRPr lang="en-US" altLang="zh-CN" sz="2000">
              <a:solidFill>
                <a:srgbClr val="FF0000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060"/>
            <a:ext cx="10515600" cy="1325563"/>
          </a:xfrm>
        </p:spPr>
        <p:txBody>
          <a:bodyPr/>
          <a:p>
            <a:pPr algn="ctr"/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字典映射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&amp;Bitmap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计算优化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/>
          <p:nvPr>
            <p:ph type="title"/>
          </p:nvPr>
        </p:nvSpPr>
        <p:spPr>
          <a:xfrm>
            <a:off x="1232535" y="474345"/>
            <a:ext cx="10352405" cy="1179830"/>
          </a:xfrm>
        </p:spPr>
        <p:txBody>
          <a:bodyPr/>
          <a:p>
            <a:r>
              <a:rPr lang="zh-CN" altLang="en-US" sz="2800">
                <a:solidFill>
                  <a:schemeClr val="bg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字典映射服务改进</a:t>
            </a:r>
            <a:endParaRPr lang="zh-CN" altLang="en-US" sz="2800">
              <a:solidFill>
                <a:schemeClr val="bg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pic>
        <p:nvPicPr>
          <p:cNvPr id="4" name="图片 3" descr="未命名文件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15305" y="1189355"/>
            <a:ext cx="5250180" cy="465899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32535" y="2019300"/>
            <a:ext cx="448373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全局原子自增器生成连续的映射值，使用分布式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KV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进行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数据持久化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ClickHouse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实现双向映射字典，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字典相关函数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适配正向和反向查询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实现相关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Spark UDF/UDAF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，对接字典服务，可直接映射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并生成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Bitmap</a:t>
            </a:r>
            <a:endParaRPr lang="en-US" altLang="zh-CN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TABLE_ENDDRAG_ORIGIN_RECT" val="379*220"/>
  <p:tag name="TABLE_ENDDRAG_RECT" val="100*225*379*220"/>
</p:tagLst>
</file>

<file path=ppt/tags/tag7.xml><?xml version="1.0" encoding="utf-8"?>
<p:tagLst xmlns:p="http://schemas.openxmlformats.org/presentationml/2006/main">
  <p:tag name="TABLE_ENDDRAG_ORIGIN_RECT" val="379*220"/>
  <p:tag name="TABLE_ENDDRAG_RECT" val="100*225*379*220"/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2832</Words>
  <Application>WPS 演示</Application>
  <PresentationFormat>宽屏</PresentationFormat>
  <Paragraphs>237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6" baseType="lpstr">
      <vt:lpstr>Arial</vt:lpstr>
      <vt:lpstr>宋体</vt:lpstr>
      <vt:lpstr>Wingdings</vt:lpstr>
      <vt:lpstr>PingFang SC Regular</vt:lpstr>
      <vt:lpstr>Monaco</vt:lpstr>
      <vt:lpstr>微软雅黑</vt:lpstr>
      <vt:lpstr>汉仪旗黑</vt:lpstr>
      <vt:lpstr>宋体</vt:lpstr>
      <vt:lpstr>Arial Unicode MS</vt:lpstr>
      <vt:lpstr>Calibri</vt:lpstr>
      <vt:lpstr>Helvetica Neue</vt:lpstr>
      <vt:lpstr>汉仪书宋二KW</vt:lpstr>
      <vt:lpstr>Apple Symbols</vt:lpstr>
      <vt:lpstr>WPS</vt:lpstr>
      <vt:lpstr>ClickHouse在B站标签和多维分析场景的实践</vt:lpstr>
      <vt:lpstr>目录</vt:lpstr>
      <vt:lpstr>背 景</vt:lpstr>
      <vt:lpstr>标签服务&amp;ClickHouse</vt:lpstr>
      <vt:lpstr>PowerPoint 演示文稿</vt:lpstr>
      <vt:lpstr>Roaring Bitmap简介</vt:lpstr>
      <vt:lpstr>PowerPoint 演示文稿</vt:lpstr>
      <vt:lpstr>字典映射&amp;Bitmap计算优化</vt:lpstr>
      <vt:lpstr>字典映射服务改进</vt:lpstr>
      <vt:lpstr>字典映射流程</vt:lpstr>
      <vt:lpstr>ClickHouse Bitmap计算优化</vt:lpstr>
      <vt:lpstr>优化效果</vt:lpstr>
      <vt:lpstr>业务落地</vt:lpstr>
      <vt:lpstr>标签(用户画像)</vt:lpstr>
      <vt:lpstr>Bit Sliced Index</vt:lpstr>
      <vt:lpstr>Bit Sliced Index</vt:lpstr>
      <vt:lpstr>Bit Sliced Index</vt:lpstr>
      <vt:lpstr>Bit Sliced Index</vt:lpstr>
      <vt:lpstr>多维指标分析</vt:lpstr>
      <vt:lpstr>多维指标分析</vt:lpstr>
      <vt:lpstr>多维指标分析</vt:lpstr>
      <vt:lpstr>谢 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savemyheart</cp:lastModifiedBy>
  <cp:revision>726</cp:revision>
  <dcterms:created xsi:type="dcterms:W3CDTF">2024-07-19T07:13:58Z</dcterms:created>
  <dcterms:modified xsi:type="dcterms:W3CDTF">2024-07-19T07:13:58Z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2052-6.7.1.8828</vt:lpwstr>
  </property>
  <property fmtid="{D5CDD505-2E9C-101B-9397-08002B2CF9AE}" pid="3" name="ICV">
    <vt:lpwstr>18604CD00F4A5B2BF4289666A8C8865E_41</vt:lpwstr>
  </property>
</Properties>
</file>

<file path=docProps/thumbnail.jpeg>
</file>